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5"/>
    <p:sldMasterId id="214748366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6858000" cy="9144000"/>
  <p:embeddedFontLst>
    <p:embeddedFont>
      <p:font typeface="Oswa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F67996D-FE5D-4C0C-A5D6-AA72E9017109}">
  <a:tblStyle styleId="{6F67996D-FE5D-4C0C-A5D6-AA72E901710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fill>
          <a:solidFill>
            <a:srgbClr val="D0DEE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0DEEF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Oswald-bold.fntdata"/><Relationship Id="rId10" Type="http://schemas.openxmlformats.org/officeDocument/2006/relationships/slide" Target="slides/slide3.xml"/><Relationship Id="rId32" Type="http://schemas.openxmlformats.org/officeDocument/2006/relationships/font" Target="fonts/Oswald-regular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" name="Google Shape;7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" name="Google Shape;7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8143fe6a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58143fe6a6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" name="Google Shape;246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8159d9e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g58159d9e0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6704e3f9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g56704e3f9f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8159d9e0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g58159d9e00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masterSlides6-16x9.jpg"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457200" y="781050"/>
            <a:ext cx="5230905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EA18"/>
              </a:buClr>
              <a:buSzPts val="4500"/>
              <a:buFont typeface="Arial"/>
              <a:buNone/>
              <a:defRPr b="1" sz="4500">
                <a:solidFill>
                  <a:srgbClr val="E8EA1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57200" y="2640806"/>
            <a:ext cx="5230905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8EA18"/>
              </a:buClr>
              <a:buSzPts val="1800"/>
              <a:buNone/>
              <a:defRPr sz="1800" cap="none">
                <a:solidFill>
                  <a:srgbClr val="E8EA1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masterSlides6-16x95.jpg" id="52" name="Google Shape;5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8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 txBox="1"/>
          <p:nvPr>
            <p:ph type="title"/>
          </p:nvPr>
        </p:nvSpPr>
        <p:spPr>
          <a:xfrm>
            <a:off x="585788" y="57640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300"/>
              <a:buFont typeface="Arial"/>
              <a:buNone/>
              <a:defRPr b="1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" type="body"/>
          </p:nvPr>
        </p:nvSpPr>
        <p:spPr>
          <a:xfrm>
            <a:off x="585788" y="167177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8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2385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5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4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4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masterSlides6-16x99.jpg" id="56" name="Google Shape;5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8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title"/>
          </p:nvPr>
        </p:nvSpPr>
        <p:spPr>
          <a:xfrm>
            <a:off x="585788" y="57640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300"/>
              <a:buFont typeface="Arial"/>
              <a:buNone/>
              <a:defRPr b="1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585788" y="167177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8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2385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5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4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4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">
  <p:cSld name="3_Title and Conte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masterSlides6-16x99.jpg"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8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585788" y="57640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300"/>
              <a:buFont typeface="Arial"/>
              <a:buNone/>
              <a:defRPr b="1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585788" y="1670587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8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2385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5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4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4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4586288" y="1670587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8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2385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5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4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4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masterSlides6-16x917.jpg" id="65" name="Google Shape;6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8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>
            <p:ph type="title"/>
          </p:nvPr>
        </p:nvSpPr>
        <p:spPr>
          <a:xfrm>
            <a:off x="567440" y="1471613"/>
            <a:ext cx="78867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4500"/>
              <a:buFont typeface="Arial"/>
              <a:buNone/>
              <a:defRPr b="1" sz="4500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5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masterSlides6-16x921.jpg" id="68" name="Google Shape;6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masterSlides6-16x913.jpg"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type="title"/>
          </p:nvPr>
        </p:nvSpPr>
        <p:spPr>
          <a:xfrm>
            <a:off x="585788" y="57640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EA18"/>
              </a:buClr>
              <a:buSzPts val="3300"/>
              <a:buFont typeface="Arial"/>
              <a:buNone/>
              <a:defRPr b="1">
                <a:solidFill>
                  <a:srgbClr val="E8EA1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585788" y="167177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9F21C"/>
              </a:buClr>
              <a:buSzPts val="2100"/>
              <a:buFont typeface="Noto Sans Symbols"/>
              <a:buChar char="▪"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D9F21C"/>
              </a:buClr>
              <a:buSzPts val="1800"/>
              <a:buFont typeface="Noto Sans Symbols"/>
              <a:buChar char="▪"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D9F21C"/>
              </a:buClr>
              <a:buSzPts val="1500"/>
              <a:buFont typeface="Noto Sans Symbols"/>
              <a:buChar char="▪"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D9F21C"/>
              </a:buClr>
              <a:buSzPts val="1400"/>
              <a:buFont typeface="Noto Sans Symbols"/>
              <a:buChar char="▪"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D9F21C"/>
              </a:buClr>
              <a:buSzPts val="1400"/>
              <a:buFont typeface="Noto Sans Symbols"/>
              <a:buChar char="▪"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5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masterSlides6-16x95.jpg" id="20" name="Google Shape;2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type="title"/>
          </p:nvPr>
        </p:nvSpPr>
        <p:spPr>
          <a:xfrm>
            <a:off x="585788" y="57640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300"/>
              <a:buFont typeface="Arial"/>
              <a:buNone/>
              <a:defRPr b="1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585788" y="167177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8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5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4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4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5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masterSlides6-16x99.jpg" id="24" name="Google Shape;2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type="title"/>
          </p:nvPr>
        </p:nvSpPr>
        <p:spPr>
          <a:xfrm>
            <a:off x="585788" y="57640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300"/>
              <a:buFont typeface="Arial"/>
              <a:buNone/>
              <a:defRPr b="1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585788" y="167177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8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5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4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4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5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">
  <p:cSld name="3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masterSlides6-16x99.jpg" id="28" name="Google Shape;2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585788" y="57640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300"/>
              <a:buFont typeface="Arial"/>
              <a:buNone/>
              <a:defRPr b="1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585788" y="1670587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8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5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4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4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586288" y="1670587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8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5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4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4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5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masterSlides6-16x917.jpg" id="33" name="Google Shape;3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567440" y="1471613"/>
            <a:ext cx="7886700" cy="14287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4500"/>
              <a:buFont typeface="Arial"/>
              <a:buNone/>
              <a:defRPr b="1" sz="4500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masterSlides6-16x921.jpg" id="36" name="Google Shape;3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masterSlides6-16x9.jpg" id="44" name="Google Shape;4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8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 txBox="1"/>
          <p:nvPr>
            <p:ph type="ctrTitle"/>
          </p:nvPr>
        </p:nvSpPr>
        <p:spPr>
          <a:xfrm>
            <a:off x="457200" y="781050"/>
            <a:ext cx="52308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EA18"/>
              </a:buClr>
              <a:buSzPts val="4500"/>
              <a:buFont typeface="Arial"/>
              <a:buNone/>
              <a:defRPr b="1" sz="4500">
                <a:solidFill>
                  <a:srgbClr val="E8EA1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" type="subTitle"/>
          </p:nvPr>
        </p:nvSpPr>
        <p:spPr>
          <a:xfrm>
            <a:off x="457200" y="2640806"/>
            <a:ext cx="52308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8EA18"/>
              </a:buClr>
              <a:buSzPts val="1800"/>
              <a:buNone/>
              <a:defRPr sz="1800" cap="none">
                <a:solidFill>
                  <a:srgbClr val="E8EA1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masterSlides6-16x913.jpg" id="48" name="Google Shape;4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8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type="title"/>
          </p:nvPr>
        </p:nvSpPr>
        <p:spPr>
          <a:xfrm>
            <a:off x="585788" y="57640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EA18"/>
              </a:buClr>
              <a:buSzPts val="3300"/>
              <a:buFont typeface="Arial"/>
              <a:buNone/>
              <a:defRPr b="1">
                <a:solidFill>
                  <a:srgbClr val="E8EA1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585788" y="167177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9F21C"/>
              </a:buClr>
              <a:buSzPts val="2100"/>
              <a:buFont typeface="Noto Sans Symbols"/>
              <a:buChar char="▪"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D9F21C"/>
              </a:buClr>
              <a:buSzPts val="1800"/>
              <a:buFont typeface="Noto Sans Symbols"/>
              <a:buChar char="▪"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2385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D9F21C"/>
              </a:buClr>
              <a:buSzPts val="1500"/>
              <a:buFont typeface="Noto Sans Symbols"/>
              <a:buChar char="▪"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D9F21C"/>
              </a:buClr>
              <a:buSzPts val="1400"/>
              <a:buFont typeface="Noto Sans Symbols"/>
              <a:buChar char="▪"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D9F21C"/>
              </a:buClr>
              <a:buSzPts val="1400"/>
              <a:buFont typeface="Noto Sans Symbols"/>
              <a:buChar char="▪"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2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facebookresearch/Detectron" TargetMode="External"/><Relationship Id="rId4" Type="http://schemas.openxmlformats.org/officeDocument/2006/relationships/hyperlink" Target="https://github.com/sawyermade/Detectron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gif"/><Relationship Id="rId4" Type="http://schemas.openxmlformats.org/officeDocument/2006/relationships/image" Target="../media/image3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ctrTitle"/>
          </p:nvPr>
        </p:nvSpPr>
        <p:spPr>
          <a:xfrm>
            <a:off x="464350" y="1029000"/>
            <a:ext cx="6060000" cy="2274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EA18"/>
              </a:buClr>
              <a:buSzPts val="3200"/>
              <a:buFont typeface="Arial"/>
              <a:buNone/>
            </a:pPr>
            <a:r>
              <a:rPr lang="en-US" sz="3200"/>
              <a:t>6D Object Pose Estimation </a:t>
            </a:r>
            <a:endParaRPr sz="3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EA18"/>
              </a:buClr>
              <a:buSzPts val="3200"/>
              <a:buFont typeface="Arial"/>
              <a:buNone/>
            </a:pPr>
            <a:r>
              <a:rPr lang="en-US" sz="3200"/>
              <a:t>and 2D Grasp Feature Optimization for Robotic Grasping</a:t>
            </a:r>
            <a:endParaRPr/>
          </a:p>
        </p:txBody>
      </p:sp>
      <p:sp>
        <p:nvSpPr>
          <p:cNvPr id="74" name="Google Shape;74;p17"/>
          <p:cNvSpPr txBox="1"/>
          <p:nvPr>
            <p:ph idx="1" type="subTitle"/>
          </p:nvPr>
        </p:nvSpPr>
        <p:spPr>
          <a:xfrm>
            <a:off x="483404" y="3429012"/>
            <a:ext cx="34863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EA18"/>
              </a:buClr>
              <a:buSzPts val="1800"/>
              <a:buNone/>
            </a:pPr>
            <a:r>
              <a:rPr lang="en-US" cap="none"/>
              <a:t>Daniel Sawyer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8EA18"/>
              </a:buClr>
              <a:buSzPts val="1800"/>
              <a:buNone/>
            </a:pPr>
            <a:r>
              <a:rPr lang="en-US" cap="none"/>
              <a:t>Tian Tan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Detectron Mask R-CNN</a:t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700" y="1471638"/>
            <a:ext cx="3641984" cy="22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471638"/>
            <a:ext cx="3795900" cy="228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585788" y="576403"/>
            <a:ext cx="7886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What is Detectron?</a:t>
            </a:r>
            <a:endParaRPr/>
          </a:p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585788" y="1325217"/>
            <a:ext cx="7886700" cy="3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Detectron is Facebook AI Research’s (FAIR) software system that implements state-of-the-art object detection algorithms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Inlcudes newest versions of Faster R-CNN, Mask R-CNN, and DensePose Human Pose Estimation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Built using Python and powered using Caffe2 which is now rolled into PyTorch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Allows use of multiple algorithms with different configuration files, has many pretrained models available, and is well documented so getting it up and running is fairly easy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Why Detectron?</a:t>
            </a:r>
            <a:endParaRPr/>
          </a:p>
        </p:txBody>
      </p:sp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585788" y="1325217"/>
            <a:ext cx="7886700" cy="3610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In order to run our DenseFusion 6 DoF pose estimation we must first have an RoI (Region of Interest) of the object (bounding box), object label, and finally an object mask in order to estimate the pose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Has newest and easiest to use version of Mask R-CNN, kept up to date!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Fast and comparatively easy to get up and running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Works with newest version of PyTorch, no going around searching/installing deprecated libraries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Implement Mask R-CNN using Detectron</a:t>
            </a:r>
            <a:endParaRPr sz="2800"/>
          </a:p>
        </p:txBody>
      </p:sp>
      <p:sp>
        <p:nvSpPr>
          <p:cNvPr id="154" name="Google Shape;154;p29"/>
          <p:cNvSpPr txBox="1"/>
          <p:nvPr>
            <p:ph idx="1" type="body"/>
          </p:nvPr>
        </p:nvSpPr>
        <p:spPr>
          <a:xfrm>
            <a:off x="585788" y="1325217"/>
            <a:ext cx="7886700" cy="3610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Implemented using Python 3.7, PyTorch 1.0.1, and CUDA 10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Detectron Model Zoo, all models using pretrained ImageNet backbone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Setting up Conda Environment suitable for Detectron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Set up config file and choose a pretrained model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Training using your own data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Implement Mask R-CNN using Detectron</a:t>
            </a:r>
            <a:endParaRPr sz="2800"/>
          </a:p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585788" y="1325217"/>
            <a:ext cx="7886700" cy="3610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Github links: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https://github.com/facebookresearch/Detectron</a:t>
            </a:r>
            <a:r>
              <a:rPr lang="en-US"/>
              <a:t>,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https://github.com/sawyermade/Detectron</a:t>
            </a:r>
            <a:r>
              <a:rPr lang="en-US"/>
              <a:t> -&gt; with HTTP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Explanation of HTTP subsystem for transferring information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How to keep networks loaded and awaiting HTTP POST which runs inference much quicker than loading the network every time it is needed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en-US"/>
              <a:t>Anaconda is your friend! Your best friend perhaps.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en-US"/>
              <a:t>Live Demo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Vision for Grasp Tuning</a:t>
            </a:r>
            <a:endParaRPr/>
          </a:p>
        </p:txBody>
      </p:sp>
      <p:sp>
        <p:nvSpPr>
          <p:cNvPr id="166" name="Google Shape;166;p31"/>
          <p:cNvSpPr txBox="1"/>
          <p:nvPr>
            <p:ph idx="1" type="body"/>
          </p:nvPr>
        </p:nvSpPr>
        <p:spPr>
          <a:xfrm>
            <a:off x="585788" y="1325217"/>
            <a:ext cx="7886700" cy="3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Purpose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</a:pPr>
            <a:r>
              <a:rPr lang="en-US"/>
              <a:t>Reduce grasp error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Vision problem statement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</a:pPr>
            <a:r>
              <a:rPr lang="en-US"/>
              <a:t>*Depth camera does not work in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</a:pPr>
            <a:r>
              <a:rPr lang="en-US"/>
              <a:t>close range.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</a:pPr>
            <a:r>
              <a:rPr lang="en-US"/>
              <a:t>From single-view RGB image find 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</a:pPr>
            <a:r>
              <a:rPr lang="en-US"/>
              <a:t>how to move the gripper so that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</a:pPr>
            <a:r>
              <a:rPr lang="en-US"/>
              <a:t>the object can be grasped at a 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</a:pPr>
            <a:r>
              <a:rPr lang="en-US"/>
              <a:t>good location?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2731" y="1510747"/>
            <a:ext cx="3795422" cy="2372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Vision for Grasp Tuning</a:t>
            </a:r>
            <a:endParaRPr/>
          </a:p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585788" y="1330657"/>
            <a:ext cx="7886700" cy="36046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Approach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Mask R-CNN detect object mask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Object 2D outline extraction from object mask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Calculate pixel-wise normal of the outline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Calculate grasp features and adjust robot gripper</a:t>
            </a:r>
            <a:endParaRPr/>
          </a:p>
        </p:txBody>
      </p:sp>
      <p:sp>
        <p:nvSpPr>
          <p:cNvPr id="174" name="Google Shape;174;p32"/>
          <p:cNvSpPr/>
          <p:nvPr/>
        </p:nvSpPr>
        <p:spPr>
          <a:xfrm>
            <a:off x="1236830" y="2977013"/>
            <a:ext cx="1102526" cy="306472"/>
          </a:xfrm>
          <a:prstGeom prst="rect">
            <a:avLst/>
          </a:prstGeom>
          <a:solidFill>
            <a:srgbClr val="096747"/>
          </a:solidFill>
          <a:ln cap="flat" cmpd="sng" w="12700">
            <a:solidFill>
              <a:srgbClr val="A8D08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 outline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2"/>
          <p:cNvSpPr/>
          <p:nvPr/>
        </p:nvSpPr>
        <p:spPr>
          <a:xfrm>
            <a:off x="2650281" y="3173590"/>
            <a:ext cx="1166055" cy="549663"/>
          </a:xfrm>
          <a:prstGeom prst="rect">
            <a:avLst/>
          </a:prstGeom>
          <a:solidFill>
            <a:srgbClr val="096747"/>
          </a:solidFill>
          <a:ln cap="flat" cmpd="sng" w="12700">
            <a:solidFill>
              <a:srgbClr val="A8D08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contact region &amp; outline normal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2"/>
          <p:cNvSpPr/>
          <p:nvPr/>
        </p:nvSpPr>
        <p:spPr>
          <a:xfrm>
            <a:off x="5350076" y="3130249"/>
            <a:ext cx="1447799" cy="637747"/>
          </a:xfrm>
          <a:prstGeom prst="flowChartDecision">
            <a:avLst/>
          </a:prstGeom>
          <a:solidFill>
            <a:srgbClr val="096747"/>
          </a:solidFill>
          <a:ln cap="flat" cmpd="sng" w="12700">
            <a:solidFill>
              <a:srgbClr val="A8D08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Valid contact?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2"/>
          <p:cNvSpPr/>
          <p:nvPr/>
        </p:nvSpPr>
        <p:spPr>
          <a:xfrm>
            <a:off x="1274529" y="3572800"/>
            <a:ext cx="1027127" cy="384200"/>
          </a:xfrm>
          <a:prstGeom prst="rect">
            <a:avLst/>
          </a:prstGeom>
          <a:solidFill>
            <a:srgbClr val="096747"/>
          </a:solidFill>
          <a:ln cap="flat" cmpd="sng" w="12700">
            <a:solidFill>
              <a:srgbClr val="A8D08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Current gripper pose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2"/>
          <p:cNvSpPr/>
          <p:nvPr/>
        </p:nvSpPr>
        <p:spPr>
          <a:xfrm>
            <a:off x="7102122" y="3215235"/>
            <a:ext cx="1027127" cy="466371"/>
          </a:xfrm>
          <a:prstGeom prst="rect">
            <a:avLst/>
          </a:prstGeom>
          <a:solidFill>
            <a:srgbClr val="096747"/>
          </a:solidFill>
          <a:ln cap="flat" cmpd="sng" w="12700">
            <a:solidFill>
              <a:srgbClr val="A8D08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Continue grasp motion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2"/>
          <p:cNvSpPr/>
          <p:nvPr/>
        </p:nvSpPr>
        <p:spPr>
          <a:xfrm>
            <a:off x="5560411" y="4063112"/>
            <a:ext cx="1027127" cy="384200"/>
          </a:xfrm>
          <a:prstGeom prst="rect">
            <a:avLst/>
          </a:prstGeom>
          <a:solidFill>
            <a:srgbClr val="096747"/>
          </a:solidFill>
          <a:ln cap="flat" cmpd="sng" w="12700">
            <a:solidFill>
              <a:srgbClr val="A8D08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Adjust grasp motion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2"/>
          <p:cNvSpPr/>
          <p:nvPr/>
        </p:nvSpPr>
        <p:spPr>
          <a:xfrm>
            <a:off x="4020737" y="3249278"/>
            <a:ext cx="1102526" cy="398287"/>
          </a:xfrm>
          <a:prstGeom prst="rect">
            <a:avLst/>
          </a:prstGeom>
          <a:solidFill>
            <a:srgbClr val="096747"/>
          </a:solidFill>
          <a:ln cap="flat" cmpd="sng" w="12700">
            <a:solidFill>
              <a:srgbClr val="A8D08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Calculate grasp features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32"/>
          <p:cNvCxnSpPr>
            <a:stCxn id="174" idx="3"/>
            <a:endCxn id="175" idx="1"/>
          </p:cNvCxnSpPr>
          <p:nvPr/>
        </p:nvCxnSpPr>
        <p:spPr>
          <a:xfrm>
            <a:off x="2339356" y="3130249"/>
            <a:ext cx="310800" cy="318300"/>
          </a:xfrm>
          <a:prstGeom prst="straightConnector1">
            <a:avLst/>
          </a:prstGeom>
          <a:noFill/>
          <a:ln cap="flat" cmpd="sng" w="12700">
            <a:solidFill>
              <a:srgbClr val="00674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2" name="Google Shape;182;p32"/>
          <p:cNvCxnSpPr>
            <a:stCxn id="177" idx="3"/>
            <a:endCxn id="175" idx="1"/>
          </p:cNvCxnSpPr>
          <p:nvPr/>
        </p:nvCxnSpPr>
        <p:spPr>
          <a:xfrm flipH="1" rot="10800000">
            <a:off x="2301656" y="3448400"/>
            <a:ext cx="348600" cy="316500"/>
          </a:xfrm>
          <a:prstGeom prst="straightConnector1">
            <a:avLst/>
          </a:prstGeom>
          <a:noFill/>
          <a:ln cap="flat" cmpd="sng" w="12700">
            <a:solidFill>
              <a:srgbClr val="00674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3" name="Google Shape;183;p32"/>
          <p:cNvCxnSpPr>
            <a:stCxn id="175" idx="3"/>
            <a:endCxn id="180" idx="1"/>
          </p:cNvCxnSpPr>
          <p:nvPr/>
        </p:nvCxnSpPr>
        <p:spPr>
          <a:xfrm>
            <a:off x="3816336" y="3448422"/>
            <a:ext cx="204300" cy="0"/>
          </a:xfrm>
          <a:prstGeom prst="straightConnector1">
            <a:avLst/>
          </a:prstGeom>
          <a:noFill/>
          <a:ln cap="flat" cmpd="sng" w="12700">
            <a:solidFill>
              <a:srgbClr val="00674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4" name="Google Shape;184;p32"/>
          <p:cNvCxnSpPr>
            <a:stCxn id="180" idx="3"/>
            <a:endCxn id="176" idx="1"/>
          </p:cNvCxnSpPr>
          <p:nvPr/>
        </p:nvCxnSpPr>
        <p:spPr>
          <a:xfrm>
            <a:off x="5123263" y="3448421"/>
            <a:ext cx="226800" cy="600"/>
          </a:xfrm>
          <a:prstGeom prst="straightConnector1">
            <a:avLst/>
          </a:prstGeom>
          <a:noFill/>
          <a:ln cap="flat" cmpd="sng" w="12700">
            <a:solidFill>
              <a:srgbClr val="00674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5" name="Google Shape;185;p32"/>
          <p:cNvCxnSpPr>
            <a:stCxn id="176" idx="2"/>
            <a:endCxn id="179" idx="0"/>
          </p:cNvCxnSpPr>
          <p:nvPr/>
        </p:nvCxnSpPr>
        <p:spPr>
          <a:xfrm>
            <a:off x="6073976" y="3767996"/>
            <a:ext cx="0" cy="295200"/>
          </a:xfrm>
          <a:prstGeom prst="straightConnector1">
            <a:avLst/>
          </a:prstGeom>
          <a:noFill/>
          <a:ln cap="flat" cmpd="sng" w="12700">
            <a:solidFill>
              <a:srgbClr val="00674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6" name="Google Shape;186;p32"/>
          <p:cNvCxnSpPr>
            <a:stCxn id="176" idx="3"/>
            <a:endCxn id="178" idx="1"/>
          </p:cNvCxnSpPr>
          <p:nvPr/>
        </p:nvCxnSpPr>
        <p:spPr>
          <a:xfrm flipH="1" rot="10800000">
            <a:off x="6797875" y="3448523"/>
            <a:ext cx="304200" cy="600"/>
          </a:xfrm>
          <a:prstGeom prst="straightConnector1">
            <a:avLst/>
          </a:prstGeom>
          <a:noFill/>
          <a:ln cap="flat" cmpd="sng" w="12700">
            <a:solidFill>
              <a:srgbClr val="00674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7" name="Google Shape;187;p32"/>
          <p:cNvCxnSpPr>
            <a:stCxn id="179" idx="2"/>
            <a:endCxn id="177" idx="1"/>
          </p:cNvCxnSpPr>
          <p:nvPr/>
        </p:nvCxnSpPr>
        <p:spPr>
          <a:xfrm flipH="1" rot="5400000">
            <a:off x="3333024" y="1706362"/>
            <a:ext cx="682500" cy="4799400"/>
          </a:xfrm>
          <a:prstGeom prst="bentConnector4">
            <a:avLst>
              <a:gd fmla="val -33495" name="adj1"/>
              <a:gd fmla="val 104764" name="adj2"/>
            </a:avLst>
          </a:prstGeom>
          <a:noFill/>
          <a:ln cap="flat" cmpd="sng" w="12700">
            <a:solidFill>
              <a:srgbClr val="00674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8" name="Google Shape;188;p32"/>
          <p:cNvCxnSpPr>
            <a:stCxn id="177" idx="0"/>
            <a:endCxn id="174" idx="2"/>
          </p:cNvCxnSpPr>
          <p:nvPr/>
        </p:nvCxnSpPr>
        <p:spPr>
          <a:xfrm rot="10800000">
            <a:off x="1788093" y="3283600"/>
            <a:ext cx="0" cy="289200"/>
          </a:xfrm>
          <a:prstGeom prst="straightConnector1">
            <a:avLst/>
          </a:prstGeom>
          <a:noFill/>
          <a:ln cap="flat" cmpd="sng" w="12700">
            <a:solidFill>
              <a:srgbClr val="00674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9" name="Google Shape;189;p32"/>
          <p:cNvCxnSpPr>
            <a:stCxn id="178" idx="2"/>
            <a:endCxn id="177" idx="1"/>
          </p:cNvCxnSpPr>
          <p:nvPr/>
        </p:nvCxnSpPr>
        <p:spPr>
          <a:xfrm rot="5400000">
            <a:off x="4403435" y="552756"/>
            <a:ext cx="83400" cy="6341100"/>
          </a:xfrm>
          <a:prstGeom prst="bentConnector4">
            <a:avLst>
              <a:gd fmla="val 1414695" name="adj1"/>
              <a:gd fmla="val 103606" name="adj2"/>
            </a:avLst>
          </a:prstGeom>
          <a:noFill/>
          <a:ln cap="flat" cmpd="sng" w="12700">
            <a:solidFill>
              <a:srgbClr val="00674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0" name="Google Shape;190;p32"/>
          <p:cNvSpPr txBox="1"/>
          <p:nvPr/>
        </p:nvSpPr>
        <p:spPr>
          <a:xfrm>
            <a:off x="6718852" y="3181730"/>
            <a:ext cx="4044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6747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b="0" i="0" sz="1200" u="none" cap="none" strike="noStrike">
              <a:solidFill>
                <a:srgbClr val="0067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2"/>
          <p:cNvSpPr txBox="1"/>
          <p:nvPr/>
        </p:nvSpPr>
        <p:spPr>
          <a:xfrm>
            <a:off x="5750790" y="3764898"/>
            <a:ext cx="3866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6747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b="0" i="0" sz="1200" u="none" cap="none" strike="noStrike">
              <a:solidFill>
                <a:srgbClr val="0067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Vision for Grasp Tuning</a:t>
            </a:r>
            <a:endParaRPr/>
          </a:p>
        </p:txBody>
      </p:sp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585788" y="1325217"/>
            <a:ext cx="7886700" cy="3610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Mask R-CNN object mask detection result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0263" y="1703731"/>
            <a:ext cx="5055707" cy="3159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Vision for Grasp Tuning</a:t>
            </a:r>
            <a:endParaRPr/>
          </a:p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585788" y="1325217"/>
            <a:ext cx="7886700" cy="3610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Object outline and normal extraction results</a:t>
            </a:r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105" y="1864791"/>
            <a:ext cx="3854134" cy="289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0250" y="1864800"/>
            <a:ext cx="3350183" cy="28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Vision for Grasp Tuning</a:t>
            </a:r>
            <a:endParaRPr/>
          </a:p>
        </p:txBody>
      </p:sp>
      <p:sp>
        <p:nvSpPr>
          <p:cNvPr id="212" name="Google Shape;212;p35"/>
          <p:cNvSpPr txBox="1"/>
          <p:nvPr>
            <p:ph idx="1" type="body"/>
          </p:nvPr>
        </p:nvSpPr>
        <p:spPr>
          <a:xfrm>
            <a:off x="585788" y="1325217"/>
            <a:ext cx="7886700" cy="3610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Object outline extraction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</a:pPr>
            <a:r>
              <a:rPr lang="en-US"/>
              <a:t>For each row of the image find the two outline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</a:pPr>
            <a:r>
              <a:rPr lang="en-US"/>
              <a:t>points of each continuous region of the mask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Pixel-wise normal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-US"/>
              <a:t>Find the normal of each neighbor-</a:t>
            </a:r>
            <a:r>
              <a:rPr lang="en-US"/>
              <a:t>vector</a:t>
            </a:r>
            <a:r>
              <a:rPr lang="en-US"/>
              <a:t> 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-US"/>
              <a:t>Choose the normal direction based on pixel position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</a:pPr>
            <a:r>
              <a:rPr lang="en-US"/>
              <a:t>    relative to the center of the object outline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</a:pPr>
            <a:r>
              <a:rPr lang="en-US"/>
              <a:t>- Average the normal of neighbors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4905" y="1507434"/>
            <a:ext cx="1596085" cy="1653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4" name="Google Shape;214;p35"/>
          <p:cNvGraphicFramePr/>
          <p:nvPr/>
        </p:nvGraphicFramePr>
        <p:xfrm>
          <a:off x="6412770" y="33653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{6F67996D-FE5D-4C0C-A5D6-AA72E9017109}</a:tableStyleId>
              </a:tblPr>
              <a:tblGrid>
                <a:gridCol w="444675"/>
                <a:gridCol w="444675"/>
                <a:gridCol w="444675"/>
              </a:tblGrid>
              <a:tr h="4552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56125" marB="56125" marR="112250" marL="112250"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56125" marB="56125" marR="112250" marL="112250"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0" sz="1600" u="none" cap="none" strike="noStrike"/>
                    </a:p>
                  </a:txBody>
                  <a:tcPr marT="56125" marB="56125" marR="112250" marL="112250">
                    <a:solidFill>
                      <a:srgbClr val="0E9E6E"/>
                    </a:solidFill>
                  </a:tcPr>
                </a:tc>
              </a:tr>
              <a:tr h="4552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56125" marB="56125" marR="112250" marL="112250"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56125" marB="56125" marR="112250" marL="112250">
                    <a:solidFill>
                      <a:srgbClr val="0967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56125" marB="56125" marR="112250" marL="112250">
                    <a:solidFill>
                      <a:srgbClr val="7F7F7F"/>
                    </a:solidFill>
                  </a:tcPr>
                </a:tc>
              </a:tr>
              <a:tr h="4552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56125" marB="56125" marR="112250" marL="112250"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56125" marB="56125" marR="112250" marL="112250">
                    <a:solidFill>
                      <a:srgbClr val="0E9E6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56125" marB="56125" marR="112250" marL="112250">
                    <a:solidFill>
                      <a:srgbClr val="7F7F7F"/>
                    </a:solidFill>
                  </a:tcPr>
                </a:tc>
              </a:tr>
            </a:tbl>
          </a:graphicData>
        </a:graphic>
      </p:graphicFrame>
      <p:cxnSp>
        <p:nvCxnSpPr>
          <p:cNvPr id="215" name="Google Shape;215;p35"/>
          <p:cNvCxnSpPr/>
          <p:nvPr/>
        </p:nvCxnSpPr>
        <p:spPr>
          <a:xfrm flipH="1" rot="10800000">
            <a:off x="7087169" y="3592796"/>
            <a:ext cx="443330" cy="460900"/>
          </a:xfrm>
          <a:prstGeom prst="straightConnector1">
            <a:avLst/>
          </a:prstGeom>
          <a:noFill/>
          <a:ln cap="flat" cmpd="sng" w="12700">
            <a:solidFill>
              <a:srgbClr val="E9E91A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6" name="Google Shape;216;p35"/>
          <p:cNvCxnSpPr/>
          <p:nvPr/>
        </p:nvCxnSpPr>
        <p:spPr>
          <a:xfrm>
            <a:off x="7087169" y="4065945"/>
            <a:ext cx="0" cy="494414"/>
          </a:xfrm>
          <a:prstGeom prst="straightConnector1">
            <a:avLst/>
          </a:prstGeom>
          <a:noFill/>
          <a:ln cap="flat" cmpd="sng" w="12700">
            <a:solidFill>
              <a:srgbClr val="7F6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7" name="Google Shape;217;p35"/>
          <p:cNvCxnSpPr/>
          <p:nvPr/>
        </p:nvCxnSpPr>
        <p:spPr>
          <a:xfrm>
            <a:off x="6656934" y="3624694"/>
            <a:ext cx="873565" cy="877186"/>
          </a:xfrm>
          <a:prstGeom prst="straightConnector1">
            <a:avLst/>
          </a:prstGeom>
          <a:noFill/>
          <a:ln cap="flat" cmpd="sng" w="12700">
            <a:solidFill>
              <a:srgbClr val="E9E91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8" name="Google Shape;218;p35"/>
          <p:cNvCxnSpPr/>
          <p:nvPr/>
        </p:nvCxnSpPr>
        <p:spPr>
          <a:xfrm>
            <a:off x="6593138" y="4052146"/>
            <a:ext cx="999461" cy="0"/>
          </a:xfrm>
          <a:prstGeom prst="straightConnector1">
            <a:avLst/>
          </a:prstGeom>
          <a:noFill/>
          <a:ln cap="flat" cmpd="sng" w="12700">
            <a:solidFill>
              <a:srgbClr val="7F6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585788" y="576403"/>
            <a:ext cx="7886700" cy="556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EA18"/>
              </a:buClr>
              <a:buSzPts val="2800"/>
              <a:buFont typeface="Arial"/>
              <a:buNone/>
            </a:pPr>
            <a:r>
              <a:rPr lang="en-US" sz="2800"/>
              <a:t>Presentation topics</a:t>
            </a:r>
            <a:endParaRPr/>
          </a:p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585788" y="1225826"/>
            <a:ext cx="7886700" cy="37094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F21C"/>
              </a:buClr>
              <a:buSzPts val="2100"/>
              <a:buFont typeface="Noto Sans Symbols"/>
              <a:buChar char="▪"/>
            </a:pPr>
            <a:r>
              <a:rPr lang="en-US"/>
              <a:t>Problem statement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9F21C"/>
              </a:buClr>
              <a:buSzPts val="2100"/>
              <a:buFont typeface="Noto Sans Symbols"/>
              <a:buChar char="▪"/>
            </a:pPr>
            <a:r>
              <a:rPr lang="en-US"/>
              <a:t>Vision for object 6D pose estimation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9F21C"/>
              </a:buClr>
              <a:buSzPts val="2100"/>
              <a:buFont typeface="Noto Sans Symbols"/>
              <a:buChar char="▪"/>
            </a:pPr>
            <a:r>
              <a:rPr lang="en-US"/>
              <a:t>Camera calibration(extrinsic)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9F21C"/>
              </a:buClr>
              <a:buSzPts val="2100"/>
              <a:buFont typeface="Noto Sans Symbols"/>
              <a:buChar char="▪"/>
            </a:pPr>
            <a:r>
              <a:rPr lang="en-US"/>
              <a:t>Detectron Mask R-CNN tutorial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9F21C"/>
              </a:buClr>
              <a:buSzPts val="2100"/>
              <a:buFont typeface="Noto Sans Symbols"/>
              <a:buChar char="▪"/>
            </a:pPr>
            <a:r>
              <a:rPr lang="en-US"/>
              <a:t>Vision for grasp tuning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Vision for Grasp Tuning</a:t>
            </a:r>
            <a:endParaRPr/>
          </a:p>
        </p:txBody>
      </p:sp>
      <p:sp>
        <p:nvSpPr>
          <p:cNvPr id="224" name="Google Shape;224;p36"/>
          <p:cNvSpPr txBox="1"/>
          <p:nvPr>
            <p:ph idx="1" type="body"/>
          </p:nvPr>
        </p:nvSpPr>
        <p:spPr>
          <a:xfrm>
            <a:off x="585788" y="1325217"/>
            <a:ext cx="7886700" cy="3610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The </a:t>
            </a:r>
            <a:r>
              <a:rPr lang="en-US"/>
              <a:t>Theory</a:t>
            </a:r>
            <a:r>
              <a:rPr lang="en-US"/>
              <a:t> Behind Grasp features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225" name="Google Shape;22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799" y="1750520"/>
            <a:ext cx="3226612" cy="199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2412" y="1750520"/>
            <a:ext cx="2258911" cy="199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71309" y="1748051"/>
            <a:ext cx="2401191" cy="200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24200" y="3747250"/>
            <a:ext cx="1695393" cy="12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76375" y="3747250"/>
            <a:ext cx="1679747" cy="127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585788" y="576403"/>
            <a:ext cx="7886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Vision for Grasp Tuning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585788" y="1325217"/>
            <a:ext cx="7886700" cy="361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79" r="0" t="-218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Vision for Grasp Tuning</a:t>
            </a:r>
            <a:endParaRPr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585788" y="1325217"/>
            <a:ext cx="7886700" cy="3610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Grasp features of real data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25" y="2001326"/>
            <a:ext cx="3040200" cy="24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9725" y="2001324"/>
            <a:ext cx="5027913" cy="245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585788" y="576403"/>
            <a:ext cx="7886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Vision for Grasp Tuning</a:t>
            </a:r>
            <a:endParaRPr/>
          </a:p>
        </p:txBody>
      </p:sp>
      <p:sp>
        <p:nvSpPr>
          <p:cNvPr id="249" name="Google Shape;249;p39"/>
          <p:cNvSpPr txBox="1"/>
          <p:nvPr>
            <p:ph idx="1" type="body"/>
          </p:nvPr>
        </p:nvSpPr>
        <p:spPr>
          <a:xfrm>
            <a:off x="585788" y="1325217"/>
            <a:ext cx="7886700" cy="3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Gripper adjustment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250" name="Google Shape;2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50" y="1829375"/>
            <a:ext cx="4969674" cy="31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425" y="1977975"/>
            <a:ext cx="3745150" cy="28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>
            <p:ph type="title"/>
          </p:nvPr>
        </p:nvSpPr>
        <p:spPr>
          <a:xfrm>
            <a:off x="628650" y="2076591"/>
            <a:ext cx="7886700" cy="556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EA18"/>
              </a:buClr>
              <a:buSzPts val="2800"/>
              <a:buFont typeface="Arial"/>
              <a:buNone/>
            </a:pPr>
            <a:r>
              <a:rPr lang="en-US" sz="2800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The Problem</a:t>
            </a:r>
            <a:endParaRPr/>
          </a:p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585788" y="1325217"/>
            <a:ext cx="7886700" cy="3610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Getting a robot to pick items up (grasp them) in household environment 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A multilevel problem that requires multiple systems working in unison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Ability to run inference remotely since the hardware required will not be available directly on the robot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Our Solution</a:t>
            </a:r>
            <a:endParaRPr/>
          </a:p>
        </p:txBody>
      </p:sp>
      <p:sp>
        <p:nvSpPr>
          <p:cNvPr id="92" name="Google Shape;92;p20"/>
          <p:cNvSpPr txBox="1"/>
          <p:nvPr>
            <p:ph idx="1" type="body"/>
          </p:nvPr>
        </p:nvSpPr>
        <p:spPr>
          <a:xfrm>
            <a:off x="585788" y="1325217"/>
            <a:ext cx="7886700" cy="3610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Detectron’s Mask R-CNN algorithm in order to get semantic segmentation and object classification with localization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DenseFusion 6 DOF pose estimation algorithm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Grasp Tuning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Use HTTP GET/POST in order to run both networks and send/receive information to/from them remotely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DenseFusion 6 DoF Pose Estimation</a:t>
            </a:r>
            <a:endParaRPr/>
          </a:p>
        </p:txBody>
      </p:sp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585788" y="1325217"/>
            <a:ext cx="7886700" cy="3610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In order to grasp objects, we need their 6 DoF pose which includes 7 values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Estimates X, Y, Z coordinates along with the Quaternion values for orientation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Gives orientation and position in order to grasp object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Needs object localization, camera calibration and mask in order to work properly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en-US"/>
              <a:t>Trained on YCB and LineMod datasets which have many items that can be found in the household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en-US"/>
              <a:t>Uses PyTorch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585788" y="576403"/>
            <a:ext cx="7886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Architecture Overview</a:t>
            </a:r>
            <a:endParaRPr/>
          </a:p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585788" y="1325217"/>
            <a:ext cx="7886700" cy="3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Two Stage Process</a:t>
            </a:r>
            <a:r>
              <a:rPr lang="en-US"/>
              <a:t>...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Stage 1: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First stage takes an RGB image and performs semantic segmentation and localization (Detectron/Mask R-CNN)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Sends RGB and Depth converted to 3D point cloud, cropped to bounding box of object.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-US"/>
              <a:t>Stage 2: 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RGBD ran through a fully convolutional network that maps each pixel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PointNet-based network that processes each point in the mask 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Finally a pixel-wise fusion network that combines the two and estimates the 6 DoF pose of the object.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585788" y="576403"/>
            <a:ext cx="7886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DenseFusion 6 DoF Pose Estimation</a:t>
            </a:r>
            <a:endParaRPr/>
          </a:p>
        </p:txBody>
      </p:sp>
      <p:sp>
        <p:nvSpPr>
          <p:cNvPr id="110" name="Google Shape;110;p23"/>
          <p:cNvSpPr txBox="1"/>
          <p:nvPr>
            <p:ph idx="1" type="body"/>
          </p:nvPr>
        </p:nvSpPr>
        <p:spPr>
          <a:xfrm>
            <a:off x="585788" y="1325217"/>
            <a:ext cx="7886700" cy="3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Network Architecture with HTTP transmission for remote inference:</a:t>
            </a:r>
            <a:endParaRPr/>
          </a:p>
        </p:txBody>
      </p:sp>
      <p:pic>
        <p:nvPicPr>
          <p:cNvPr id="111" name="Google Shape;1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0" y="1992075"/>
            <a:ext cx="7886700" cy="2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585788" y="576403"/>
            <a:ext cx="7886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HTTP Remote Inference System</a:t>
            </a:r>
            <a:endParaRPr/>
          </a:p>
        </p:txBody>
      </p:sp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585788" y="1325217"/>
            <a:ext cx="7886700" cy="3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Mobile Robots limited hardware resources require the use of the “Cloud”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-US"/>
              <a:t>Using HTTP’s TCP socket to transfer data, we are able to defeat those limitations as long as there is an internet connection.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-US"/>
              <a:t>Common protocol that is readily available and easy to implement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-US"/>
              <a:t>Can be implemented using Python’s Flask module in literally minutes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-US"/>
              <a:t>Before we do any of this, you have to calibrate the cameras!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title"/>
          </p:nvPr>
        </p:nvSpPr>
        <p:spPr>
          <a:xfrm>
            <a:off x="585788" y="576403"/>
            <a:ext cx="7886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Camera Calibration(extrinsic)</a:t>
            </a:r>
            <a:endParaRPr/>
          </a:p>
        </p:txBody>
      </p:sp>
      <p:sp>
        <p:nvSpPr>
          <p:cNvPr id="123" name="Google Shape;123;p25"/>
          <p:cNvSpPr txBox="1"/>
          <p:nvPr>
            <p:ph idx="1" type="body"/>
          </p:nvPr>
        </p:nvSpPr>
        <p:spPr>
          <a:xfrm>
            <a:off x="585788" y="1325217"/>
            <a:ext cx="7886700" cy="3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24" name="Google Shape;12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863" y="1325225"/>
            <a:ext cx="5086350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425" y="1325225"/>
            <a:ext cx="154305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4775" y="3556988"/>
            <a:ext cx="10763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73050" y="3299813"/>
            <a:ext cx="216217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0925" y="3557000"/>
            <a:ext cx="2434722" cy="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/>
          <p:nvPr/>
        </p:nvSpPr>
        <p:spPr>
          <a:xfrm>
            <a:off x="1117950" y="4633325"/>
            <a:ext cx="2855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rgbClr val="006747"/>
                </a:solidFill>
                <a:latin typeface="Calibri"/>
                <a:ea typeface="Calibri"/>
                <a:cs typeface="Calibri"/>
                <a:sym typeface="Calibri"/>
              </a:rPr>
              <a:t>https://github.com/EmaroLab/.</a:t>
            </a:r>
            <a:endParaRPr b="0" i="0" sz="1400" u="none" cap="none" strike="noStrike">
              <a:solidFill>
                <a:srgbClr val="0067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